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72" r:id="rId1"/>
  </p:sldMasterIdLst>
  <p:sldIdLst>
    <p:sldId id="256" r:id="rId2"/>
    <p:sldId id="266" r:id="rId3"/>
    <p:sldId id="267" r:id="rId4"/>
    <p:sldId id="268" r:id="rId5"/>
    <p:sldId id="269" r:id="rId6"/>
    <p:sldId id="270" r:id="rId7"/>
    <p:sldId id="271" r:id="rId8"/>
    <p:sldId id="272" r:id="rId9"/>
  </p:sldIdLst>
  <p:sldSz cx="9144000" cy="6858000" type="screen4x3"/>
  <p:notesSz cx="6858000" cy="9144000"/>
  <p:defaultTextStyle>
    <a:defPPr>
      <a:defRPr lang="fa-IR"/>
    </a:defPPr>
    <a:lvl1pPr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r" defTabSz="914400" rtl="1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r" defTabSz="914400" rtl="1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r" defTabSz="914400" rtl="1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r" defTabSz="914400" rtl="1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84380"/>
    <p:restoredTop sz="94660"/>
  </p:normalViewPr>
  <p:slideViewPr>
    <p:cSldViewPr>
      <p:cViewPr varScale="1">
        <p:scale>
          <a:sx n="46" d="100"/>
          <a:sy n="46" d="100"/>
        </p:scale>
        <p:origin x="-624" y="-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975A5A-5311-44F0-B48C-7339C47747A0}" type="datetimeFigureOut">
              <a:rPr lang="fa-IR"/>
              <a:pPr>
                <a:defRPr/>
              </a:pPr>
              <a:t>06/15/1435</a:t>
            </a:fld>
            <a:endParaRPr lang="fa-IR"/>
          </a:p>
        </p:txBody>
      </p:sp>
      <p:sp>
        <p:nvSpPr>
          <p:cNvPr id="5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a-IR"/>
          </a:p>
        </p:txBody>
      </p:sp>
      <p:sp>
        <p:nvSpPr>
          <p:cNvPr id="6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16E81C-9D23-4E2F-BFD6-7BFBD9F36B8B}" type="slidenum">
              <a:rPr lang="fa-IR"/>
              <a:pPr>
                <a:defRPr/>
              </a:pPr>
              <a:t>‹#›</a:t>
            </a:fld>
            <a:endParaRPr lang="fa-I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7836AF-EE8B-48E5-8DF9-0526D428857A}" type="datetimeFigureOut">
              <a:rPr lang="fa-IR"/>
              <a:pPr>
                <a:defRPr/>
              </a:pPr>
              <a:t>06/15/1435</a:t>
            </a:fld>
            <a:endParaRPr lang="fa-IR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a-IR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F04312-2B9A-47EE-9A7D-62FD41A0AA85}" type="slidenum">
              <a:rPr lang="fa-IR"/>
              <a:pPr>
                <a:defRPr/>
              </a:pPr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20B5BE-FCE1-4C9F-8D16-8D3F311CA711}" type="datetimeFigureOut">
              <a:rPr lang="fa-IR"/>
              <a:pPr>
                <a:defRPr/>
              </a:pPr>
              <a:t>06/15/1435</a:t>
            </a:fld>
            <a:endParaRPr lang="fa-IR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a-IR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F94D54-5F80-4B92-BB66-323B85B2712D}" type="slidenum">
              <a:rPr lang="fa-IR"/>
              <a:pPr>
                <a:defRPr/>
              </a:pPr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5D54BA-B266-4859-8592-7F84791AE7AD}" type="datetimeFigureOut">
              <a:rPr lang="fa-IR"/>
              <a:pPr>
                <a:defRPr/>
              </a:pPr>
              <a:t>06/15/1435</a:t>
            </a:fld>
            <a:endParaRPr lang="fa-IR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a-IR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7C1D9D-567E-4C84-8855-010FB6E10790}" type="slidenum">
              <a:rPr lang="fa-IR"/>
              <a:pPr>
                <a:defRPr/>
              </a:pPr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ADD2CE-04F4-4118-92C2-6181A84F248C}" type="datetimeFigureOut">
              <a:rPr lang="fa-IR"/>
              <a:pPr>
                <a:defRPr/>
              </a:pPr>
              <a:t>06/15/1435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128B6F-17C3-4D49-8128-03F7C2B92A24}" type="slidenum">
              <a:rPr lang="fa-IR"/>
              <a:pPr>
                <a:defRPr/>
              </a:pPr>
              <a:t>‹#›</a:t>
            </a:fld>
            <a:endParaRPr lang="fa-I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331523-1545-4DE3-B473-2469EF860468}" type="datetimeFigureOut">
              <a:rPr lang="fa-IR"/>
              <a:pPr>
                <a:defRPr/>
              </a:pPr>
              <a:t>06/15/1435</a:t>
            </a:fld>
            <a:endParaRPr lang="fa-IR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a-IR"/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16E55A-2A6F-4C52-A1C0-36E1B75BEF28}" type="slidenum">
              <a:rPr lang="fa-IR"/>
              <a:pPr>
                <a:defRPr/>
              </a:pPr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069681-C8C1-4731-ACE2-3E2073139B2C}" type="datetimeFigureOut">
              <a:rPr lang="fa-IR"/>
              <a:pPr>
                <a:defRPr/>
              </a:pPr>
              <a:t>06/15/1435</a:t>
            </a:fld>
            <a:endParaRPr lang="fa-IR"/>
          </a:p>
        </p:txBody>
      </p:sp>
      <p:sp>
        <p:nvSpPr>
          <p:cNvPr id="8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a-IR"/>
          </a:p>
        </p:txBody>
      </p:sp>
      <p:sp>
        <p:nvSpPr>
          <p:cNvPr id="9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9DDD77-D455-420D-BF93-E189BB8E44E0}" type="slidenum">
              <a:rPr lang="fa-IR"/>
              <a:pPr>
                <a:defRPr/>
              </a:pPr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8B25F6-B177-4C41-935A-2C03D5D3306D}" type="datetimeFigureOut">
              <a:rPr lang="fa-IR"/>
              <a:pPr>
                <a:defRPr/>
              </a:pPr>
              <a:t>06/15/1435</a:t>
            </a:fld>
            <a:endParaRPr lang="fa-IR"/>
          </a:p>
        </p:txBody>
      </p:sp>
      <p:sp>
        <p:nvSpPr>
          <p:cNvPr id="4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a-IR"/>
          </a:p>
        </p:txBody>
      </p:sp>
      <p:sp>
        <p:nvSpPr>
          <p:cNvPr id="5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984C8F-FEE1-48C7-80F5-43C9D7881E6D}" type="slidenum">
              <a:rPr lang="fa-IR"/>
              <a:pPr>
                <a:defRPr/>
              </a:pPr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756805-F401-4D61-9286-083B2F4D6555}" type="datetimeFigureOut">
              <a:rPr lang="fa-IR"/>
              <a:pPr>
                <a:defRPr/>
              </a:pPr>
              <a:t>06/15/1435</a:t>
            </a:fld>
            <a:endParaRPr lang="fa-IR"/>
          </a:p>
        </p:txBody>
      </p:sp>
      <p:sp>
        <p:nvSpPr>
          <p:cNvPr id="3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a-IR"/>
          </a:p>
        </p:txBody>
      </p:sp>
      <p:sp>
        <p:nvSpPr>
          <p:cNvPr id="4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2CA659-99D6-4FB2-B8A3-101C6E3E0BC5}" type="slidenum">
              <a:rPr lang="fa-IR"/>
              <a:pPr>
                <a:defRPr/>
              </a:pPr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5CEF90-C99E-4FB4-A719-5E6F35794405}" type="datetimeFigureOut">
              <a:rPr lang="fa-IR"/>
              <a:pPr>
                <a:defRPr/>
              </a:pPr>
              <a:t>06/15/1435</a:t>
            </a:fld>
            <a:endParaRPr lang="fa-IR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a-IR"/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1BC99E-C2D0-4EFE-80D8-E32B28865C5B}" type="slidenum">
              <a:rPr lang="fa-IR"/>
              <a:pPr>
                <a:defRPr/>
              </a:pPr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nip and Round Single Corner Rectangle 4"/>
          <p:cNvSpPr/>
          <p:nvPr/>
        </p:nvSpPr>
        <p:spPr>
          <a:xfrm rot="420000" flipV="1">
            <a:off x="3165475" y="1108075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ight Triangle 5"/>
          <p:cNvSpPr/>
          <p:nvPr/>
        </p:nvSpPr>
        <p:spPr>
          <a:xfrm rot="420000" flipV="1">
            <a:off x="8004175" y="5359400"/>
            <a:ext cx="155575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srgbClr val="FFFFFF"/>
              </a:solidFill>
              <a:cs typeface="Arial" pitchFamily="34" charset="0"/>
            </a:endParaRPr>
          </a:p>
        </p:txBody>
      </p:sp>
      <p:sp>
        <p:nvSpPr>
          <p:cNvPr id="7" name="Freeform 6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l" rtl="0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l" rtl="0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9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D0204B-91C8-4094-9696-8E510E709828}" type="datetimeFigureOut">
              <a:rPr lang="fa-IR"/>
              <a:pPr>
                <a:defRPr/>
              </a:pPr>
              <a:t>06/15/1435</a:t>
            </a:fld>
            <a:endParaRPr lang="fa-IR"/>
          </a:p>
        </p:txBody>
      </p:sp>
      <p:sp>
        <p:nvSpPr>
          <p:cNvPr id="10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a-IR"/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B4CBA7-782E-48CC-A951-A88A7E672F81}" type="slidenum">
              <a:rPr lang="fa-IR"/>
              <a:pPr>
                <a:defRPr/>
              </a:pPr>
              <a:t>‹#›</a:t>
            </a:fld>
            <a:endParaRPr lang="fa-I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l" rtl="0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l" rtl="0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28" name="Title Placeholder 8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US" smtClean="0"/>
          </a:p>
        </p:txBody>
      </p:sp>
      <p:sp>
        <p:nvSpPr>
          <p:cNvPr id="1029" name="Text Placeholder 29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smtClean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BD66A916-9DFD-4CF7-BF41-F6B7B3912A8F}" type="datetimeFigureOut">
              <a:rPr lang="fa-IR"/>
              <a:pPr>
                <a:defRPr/>
              </a:pPr>
              <a:t>06/15/1435</a:t>
            </a:fld>
            <a:endParaRPr lang="fa-IR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fa-IR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F4884D4A-C86E-43B0-A643-39D1C97D01BA}" type="slidenum">
              <a:rPr lang="fa-IR"/>
              <a:pPr>
                <a:defRPr/>
              </a:pPr>
              <a:t>‹#›</a:t>
            </a:fld>
            <a:endParaRPr lang="fa-IR"/>
          </a:p>
        </p:txBody>
      </p:sp>
      <p:grpSp>
        <p:nvGrpSpPr>
          <p:cNvPr id="1033" name="Group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US">
                <a:latin typeface="Constantia" pitchFamily="18" charset="0"/>
              </a:endParaRPr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US">
                <a:latin typeface="Constantia" pitchFamily="18" charset="0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01" r:id="rId2"/>
    <p:sldLayoutId id="2147483710" r:id="rId3"/>
    <p:sldLayoutId id="2147483702" r:id="rId4"/>
    <p:sldLayoutId id="2147483703" r:id="rId5"/>
    <p:sldLayoutId id="2147483704" r:id="rId6"/>
    <p:sldLayoutId id="2147483705" r:id="rId7"/>
    <p:sldLayoutId id="2147483706" r:id="rId8"/>
    <p:sldLayoutId id="2147483711" r:id="rId9"/>
    <p:sldLayoutId id="2147483707" r:id="rId10"/>
    <p:sldLayoutId id="2147483708" r:id="rId11"/>
  </p:sldLayoutIdLst>
  <p:txStyles>
    <p:titleStyle>
      <a:lvl1pPr algn="l" rtl="1" eaLnBrk="1" fontAlgn="base" hangingPunct="1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1" eaLnBrk="1" fontAlgn="base" hangingPunct="1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  <a:cs typeface="Traditional Arabic" pitchFamily="2" charset="-78"/>
        </a:defRPr>
      </a:lvl2pPr>
      <a:lvl3pPr algn="l" rtl="1" eaLnBrk="1" fontAlgn="base" hangingPunct="1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  <a:cs typeface="Traditional Arabic" pitchFamily="2" charset="-78"/>
        </a:defRPr>
      </a:lvl3pPr>
      <a:lvl4pPr algn="l" rtl="1" eaLnBrk="1" fontAlgn="base" hangingPunct="1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  <a:cs typeface="Traditional Arabic" pitchFamily="2" charset="-78"/>
        </a:defRPr>
      </a:lvl4pPr>
      <a:lvl5pPr algn="l" rtl="1" eaLnBrk="1" fontAlgn="base" hangingPunct="1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  <a:cs typeface="Traditional Arabic" pitchFamily="2" charset="-78"/>
        </a:defRPr>
      </a:lvl5pPr>
      <a:lvl6pPr marL="457200" algn="l" rtl="1" eaLnBrk="1" fontAlgn="base" hangingPunct="1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  <a:cs typeface="Traditional Arabic" pitchFamily="2" charset="-78"/>
        </a:defRPr>
      </a:lvl6pPr>
      <a:lvl7pPr marL="914400" algn="l" rtl="1" eaLnBrk="1" fontAlgn="base" hangingPunct="1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  <a:cs typeface="Traditional Arabic" pitchFamily="2" charset="-78"/>
        </a:defRPr>
      </a:lvl7pPr>
      <a:lvl8pPr marL="1371600" algn="l" rtl="1" eaLnBrk="1" fontAlgn="base" hangingPunct="1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  <a:cs typeface="Traditional Arabic" pitchFamily="2" charset="-78"/>
        </a:defRPr>
      </a:lvl8pPr>
      <a:lvl9pPr marL="1828800" algn="l" rtl="1" eaLnBrk="1" fontAlgn="base" hangingPunct="1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  <a:cs typeface="Traditional Arabic" pitchFamily="2" charset="-78"/>
        </a:defRPr>
      </a:lvl9pPr>
    </p:titleStyle>
    <p:bodyStyle>
      <a:lvl1pPr marL="273050" indent="-273050" algn="r" rtl="1" eaLnBrk="1" fontAlgn="base" hangingPunct="1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Majalla UI"/>
          <a:cs typeface="+mn-cs"/>
        </a:defRPr>
      </a:lvl1pPr>
      <a:lvl2pPr marL="639763" indent="-246063" algn="r" rtl="1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Majalla UI"/>
          <a:cs typeface="+mn-cs"/>
        </a:defRPr>
      </a:lvl2pPr>
      <a:lvl3pPr marL="914400" indent="-246063" algn="r" rtl="1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Majalla UI"/>
          <a:cs typeface="+mn-cs"/>
        </a:defRPr>
      </a:lvl3pPr>
      <a:lvl4pPr marL="1187450" indent="-209550" algn="r" rtl="1" eaLnBrk="1" fontAlgn="base" hangingPunct="1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Majalla UI"/>
          <a:cs typeface="+mn-cs"/>
        </a:defRPr>
      </a:lvl4pPr>
      <a:lvl5pPr marL="1462088" indent="-209550" algn="r" rtl="1" eaLnBrk="1" fontAlgn="base" hangingPunct="1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Majalla UI"/>
          <a:cs typeface="+mn-cs"/>
        </a:defRPr>
      </a:lvl5pPr>
      <a:lvl6pPr marL="1737360" indent="-210312" algn="r" rtl="1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r" rtl="1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r" rtl="1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r" rtl="1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4-5548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/>
          <p:cNvSpPr/>
          <p:nvPr/>
        </p:nvSpPr>
        <p:spPr>
          <a:xfrm>
            <a:off x="71438" y="5949950"/>
            <a:ext cx="1908175" cy="836613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a-IR"/>
          </a:p>
        </p:txBody>
      </p:sp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775" cy="18288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endParaRPr lang="fa-IR"/>
          </a:p>
        </p:txBody>
      </p:sp>
      <p:sp>
        <p:nvSpPr>
          <p:cNvPr id="5125" name="Subtitle 5"/>
          <p:cNvSpPr>
            <a:spLocks noGrp="1"/>
          </p:cNvSpPr>
          <p:nvPr>
            <p:ph type="subTitle" idx="1"/>
          </p:nvPr>
        </p:nvSpPr>
        <p:spPr>
          <a:xfrm>
            <a:off x="533400" y="3228975"/>
            <a:ext cx="7854950" cy="1752600"/>
          </a:xfrm>
        </p:spPr>
        <p:txBody>
          <a:bodyPr/>
          <a:lstStyle/>
          <a:p>
            <a:pPr marR="0" eaLnBrk="1" hangingPunct="1"/>
            <a:endParaRPr lang="fa-IR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Content Placeholder 3" descr="15.jpg"/>
          <p:cNvPicPr>
            <a:picLocks noGrp="1" noChangeAspect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0" y="0"/>
            <a:ext cx="9144000" cy="68580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259632" y="2708920"/>
            <a:ext cx="6624736" cy="1569660"/>
          </a:xfrm>
          <a:prstGeom prst="rect">
            <a:avLst/>
          </a:prstGeom>
          <a:noFill/>
        </p:spPr>
        <p:txBody>
          <a:bodyPr rtlCol="1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a-IR" sz="9600" b="1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Cambria" pitchFamily="18" charset="0"/>
                <a:cs typeface="B Homa" pitchFamily="2" charset="-78"/>
              </a:rPr>
              <a:t>مسمومیت ها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4211638" y="908050"/>
            <a:ext cx="4176712" cy="585788"/>
          </a:xfrm>
          <a:prstGeom prst="rect">
            <a:avLst/>
          </a:prstGeom>
          <a:noFill/>
        </p:spPr>
        <p:txBody>
          <a:bodyPr rtlCol="1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a-IR" sz="3200" b="1" dirty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B Homa" pitchFamily="2" charset="-78"/>
              </a:rPr>
              <a:t>مسمومیت گوارشی: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779838" y="1628775"/>
            <a:ext cx="4176712" cy="1570038"/>
          </a:xfrm>
          <a:prstGeom prst="rect">
            <a:avLst/>
          </a:prstGeom>
          <a:noFill/>
        </p:spPr>
        <p:txBody>
          <a:bodyPr rtlCol="1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a-IR" sz="2400" dirty="0">
                <a:latin typeface="+mn-lt"/>
                <a:cs typeface="B Nazanin" pitchFamily="2" charset="-78"/>
              </a:rPr>
              <a:t>اقدامات کلی 3 مرحله است:</a:t>
            </a: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Tx/>
              <a:buAutoNum type="arabicParenR"/>
              <a:defRPr/>
            </a:pPr>
            <a:r>
              <a:rPr lang="fa-IR" sz="2400" dirty="0">
                <a:latin typeface="+mn-lt"/>
                <a:cs typeface="B Nazanin" pitchFamily="2" charset="-78"/>
              </a:rPr>
              <a:t>تشخیص نوع سم</a:t>
            </a: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Tx/>
              <a:buAutoNum type="arabicParenR"/>
              <a:defRPr/>
            </a:pPr>
            <a:r>
              <a:rPr lang="fa-IR" sz="2400" dirty="0">
                <a:latin typeface="+mn-lt"/>
                <a:cs typeface="B Nazanin" pitchFamily="2" charset="-78"/>
              </a:rPr>
              <a:t>رقیق کردن سم</a:t>
            </a: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Tx/>
              <a:buAutoNum type="arabicParenR"/>
              <a:defRPr/>
            </a:pPr>
            <a:r>
              <a:rPr lang="fa-IR" sz="2400" dirty="0">
                <a:latin typeface="+mn-lt"/>
                <a:cs typeface="B Nazanin" pitchFamily="2" charset="-78"/>
              </a:rPr>
              <a:t>خارج کردن سم از معده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1438" y="3213100"/>
            <a:ext cx="8677275" cy="2370138"/>
          </a:xfrm>
          <a:prstGeom prst="rect">
            <a:avLst/>
          </a:prstGeom>
          <a:noFill/>
        </p:spPr>
        <p:txBody>
          <a:bodyPr rtlCol="1">
            <a:spAutoFit/>
          </a:bodyPr>
          <a:lstStyle/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a-IR" sz="2800" b="1" dirty="0">
                <a:latin typeface="+mn-lt"/>
                <a:cs typeface="B Nazanin" pitchFamily="2" charset="-78"/>
              </a:rPr>
              <a:t>نکات مهم:</a:t>
            </a:r>
          </a:p>
          <a:p>
            <a:pPr marL="342900" indent="-342900" algn="just" fontAlgn="auto">
              <a:spcBef>
                <a:spcPts val="0"/>
              </a:spcBef>
              <a:spcAft>
                <a:spcPts val="0"/>
              </a:spcAft>
              <a:buFontTx/>
              <a:buAutoNum type="arabicParenR"/>
              <a:defRPr/>
            </a:pPr>
            <a:r>
              <a:rPr lang="fa-IR" sz="2400" dirty="0">
                <a:latin typeface="+mn-lt"/>
                <a:cs typeface="B Nazanin" pitchFamily="2" charset="-78"/>
              </a:rPr>
              <a:t>از دادن آب نمک به کودکان بپرهیزید.</a:t>
            </a:r>
          </a:p>
          <a:p>
            <a:pPr marL="342900" indent="-342900" algn="just" fontAlgn="auto">
              <a:spcBef>
                <a:spcPts val="0"/>
              </a:spcBef>
              <a:spcAft>
                <a:spcPts val="0"/>
              </a:spcAft>
              <a:buFontTx/>
              <a:buAutoNum type="arabicParenR"/>
              <a:defRPr/>
            </a:pPr>
            <a:r>
              <a:rPr lang="fa-IR" sz="2400" dirty="0">
                <a:latin typeface="+mn-lt"/>
                <a:cs typeface="B Nazanin" pitchFamily="2" charset="-78"/>
              </a:rPr>
              <a:t>در صورتی که مسمومیت در اثر مصرف مواد اسیدی، قلیایی، فرآورده های نفتی می باشد به هیچ عنوان عمل رقیق کردن، وادار کردن به استفراغ را انجام ندهید.</a:t>
            </a:r>
          </a:p>
          <a:p>
            <a:pPr marL="342900" indent="-342900" algn="just" fontAlgn="auto">
              <a:spcBef>
                <a:spcPts val="0"/>
              </a:spcBef>
              <a:spcAft>
                <a:spcPts val="0"/>
              </a:spcAft>
              <a:buFontTx/>
              <a:buAutoNum type="arabicParenR"/>
              <a:defRPr/>
            </a:pPr>
            <a:r>
              <a:rPr lang="fa-IR" sz="2400" dirty="0">
                <a:latin typeface="+mn-lt"/>
                <a:cs typeface="B Nazanin" pitchFamily="2" charset="-78"/>
              </a:rPr>
              <a:t>در افراد بیهوش، افرادی که تشنج کرده، بیمارانی که سابقه ی ناراحتی قلبی دارند، زنان باردار عمل وادار کردن به استفراغ انجام ندهید.</a:t>
            </a:r>
          </a:p>
        </p:txBody>
      </p:sp>
      <p:sp>
        <p:nvSpPr>
          <p:cNvPr id="17413" name="TextBox 9"/>
          <p:cNvSpPr txBox="1">
            <a:spLocks noChangeArrowheads="1"/>
          </p:cNvSpPr>
          <p:nvPr/>
        </p:nvSpPr>
        <p:spPr bwMode="auto">
          <a:xfrm>
            <a:off x="3276600" y="5732463"/>
            <a:ext cx="4175125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fa-IR" sz="3600">
                <a:latin typeface="Constantia" pitchFamily="18" charset="0"/>
                <a:cs typeface="B Homa" pitchFamily="2" charset="-78"/>
              </a:rPr>
              <a:t>سم بوتولیسم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4140200" y="836613"/>
            <a:ext cx="4176713" cy="584200"/>
          </a:xfrm>
          <a:prstGeom prst="rect">
            <a:avLst/>
          </a:prstGeom>
          <a:noFill/>
        </p:spPr>
        <p:txBody>
          <a:bodyPr rtlCol="1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a-IR" sz="3200" b="1" dirty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B Homa" pitchFamily="2" charset="-78"/>
              </a:rPr>
              <a:t>مسمومیت های تنفسی:</a:t>
            </a:r>
          </a:p>
        </p:txBody>
      </p:sp>
      <p:sp>
        <p:nvSpPr>
          <p:cNvPr id="18435" name="TextBox 5"/>
          <p:cNvSpPr txBox="1">
            <a:spLocks noChangeArrowheads="1"/>
          </p:cNvSpPr>
          <p:nvPr/>
        </p:nvSpPr>
        <p:spPr bwMode="auto">
          <a:xfrm>
            <a:off x="3563938" y="1590675"/>
            <a:ext cx="4176712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Tx/>
              <a:buAutoNum type="arabicParenR"/>
            </a:pPr>
            <a:r>
              <a:rPr lang="fa-IR" sz="2400">
                <a:latin typeface="Constantia" pitchFamily="18" charset="0"/>
                <a:cs typeface="B Nazanin" pitchFamily="2" charset="-78"/>
              </a:rPr>
              <a:t>شل نمودن یقه و کمربند</a:t>
            </a:r>
          </a:p>
          <a:p>
            <a:pPr marL="342900" indent="-342900">
              <a:buFontTx/>
              <a:buAutoNum type="arabicParenR"/>
            </a:pPr>
            <a:r>
              <a:rPr lang="fa-IR" sz="2400">
                <a:latin typeface="Constantia" pitchFamily="18" charset="0"/>
                <a:cs typeface="B Nazanin" pitchFamily="2" charset="-78"/>
              </a:rPr>
              <a:t>دادن اکسیژن 100%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708400" y="3276600"/>
            <a:ext cx="4608513" cy="584200"/>
          </a:xfrm>
          <a:prstGeom prst="rect">
            <a:avLst/>
          </a:prstGeom>
          <a:noFill/>
        </p:spPr>
        <p:txBody>
          <a:bodyPr rtlCol="1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a-IR" sz="3200" b="1" dirty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B Homa" pitchFamily="2" charset="-78"/>
              </a:rPr>
              <a:t>مسمومیت های تماسی:</a:t>
            </a:r>
          </a:p>
        </p:txBody>
      </p:sp>
      <p:sp>
        <p:nvSpPr>
          <p:cNvPr id="18437" name="TextBox 7"/>
          <p:cNvSpPr txBox="1">
            <a:spLocks noChangeArrowheads="1"/>
          </p:cNvSpPr>
          <p:nvPr/>
        </p:nvSpPr>
        <p:spPr bwMode="auto">
          <a:xfrm>
            <a:off x="1619250" y="4076700"/>
            <a:ext cx="61214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Tx/>
              <a:buAutoNum type="arabicParenR"/>
            </a:pPr>
            <a:r>
              <a:rPr lang="fa-IR" sz="2400">
                <a:latin typeface="Constantia" pitchFamily="18" charset="0"/>
                <a:cs typeface="B Nazanin" pitchFamily="2" charset="-78"/>
              </a:rPr>
              <a:t>شستشوی پوست با مقادیر زیاد آب به مدت 20 دقیقه</a:t>
            </a:r>
          </a:p>
          <a:p>
            <a:pPr marL="342900" indent="-342900">
              <a:buFontTx/>
              <a:buAutoNum type="arabicParenR"/>
            </a:pPr>
            <a:r>
              <a:rPr lang="fa-IR" sz="2400">
                <a:latin typeface="Constantia" pitchFamily="18" charset="0"/>
                <a:cs typeface="B Nazanin" pitchFamily="2" charset="-78"/>
              </a:rPr>
              <a:t>در آوردن لباس یا جواهرآلات</a:t>
            </a:r>
          </a:p>
          <a:p>
            <a:pPr marL="342900" indent="-342900">
              <a:buFontTx/>
              <a:buAutoNum type="arabicParenR"/>
            </a:pPr>
            <a:r>
              <a:rPr lang="fa-IR" sz="2400">
                <a:latin typeface="Constantia" pitchFamily="18" charset="0"/>
                <a:cs typeface="B Nazanin" pitchFamily="2" charset="-78"/>
              </a:rPr>
              <a:t>شستشوی محل با آب و صابون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059113" y="1628775"/>
            <a:ext cx="4968875" cy="1262063"/>
          </a:xfrm>
          <a:prstGeom prst="rect">
            <a:avLst/>
          </a:prstGeom>
          <a:noFill/>
        </p:spPr>
        <p:txBody>
          <a:bodyPr rtlCol="1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a-IR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B Nazanin" pitchFamily="2" charset="-78"/>
              </a:rPr>
              <a:t>گاز گرفتگی حیوانات:</a:t>
            </a: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Tx/>
              <a:buAutoNum type="arabicParenR"/>
              <a:defRPr/>
            </a:pPr>
            <a:r>
              <a:rPr lang="fa-IR" sz="2400" dirty="0">
                <a:latin typeface="+mn-lt"/>
                <a:cs typeface="B Nazanin" pitchFamily="2" charset="-78"/>
              </a:rPr>
              <a:t>شستن زخم با صابون و آب گرم</a:t>
            </a: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Tx/>
              <a:buAutoNum type="arabicParenR"/>
              <a:defRPr/>
            </a:pPr>
            <a:r>
              <a:rPr lang="fa-IR" sz="2400" dirty="0">
                <a:latin typeface="+mn-lt"/>
                <a:cs typeface="B Nazanin" pitchFamily="2" charset="-78"/>
              </a:rPr>
              <a:t>خشک کردن و پوشاندن زخم با چسب زخم</a:t>
            </a:r>
          </a:p>
        </p:txBody>
      </p:sp>
      <p:sp>
        <p:nvSpPr>
          <p:cNvPr id="5" name="Rectangle 4"/>
          <p:cNvSpPr/>
          <p:nvPr/>
        </p:nvSpPr>
        <p:spPr>
          <a:xfrm>
            <a:off x="4643438" y="836613"/>
            <a:ext cx="3697287" cy="58420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a-IR" sz="3200" b="1" dirty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B Homa" pitchFamily="2" charset="-78"/>
              </a:rPr>
              <a:t>مسمومیت های تزریقی: </a:t>
            </a:r>
          </a:p>
        </p:txBody>
      </p:sp>
      <p:sp>
        <p:nvSpPr>
          <p:cNvPr id="6" name="Rectangle 5"/>
          <p:cNvSpPr/>
          <p:nvPr/>
        </p:nvSpPr>
        <p:spPr>
          <a:xfrm>
            <a:off x="971550" y="2997200"/>
            <a:ext cx="6461125" cy="16303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a-IR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B Nazanin" pitchFamily="2" charset="-78"/>
              </a:rPr>
              <a:t>مار گزیدگی:</a:t>
            </a: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Tx/>
              <a:buAutoNum type="arabicParenR"/>
              <a:defRPr/>
            </a:pPr>
            <a:r>
              <a:rPr lang="fa-IR" sz="2400" dirty="0">
                <a:latin typeface="+mn-lt"/>
                <a:cs typeface="B Nazanin" pitchFamily="2" charset="-78"/>
              </a:rPr>
              <a:t>بیمار را آرام کنید و کمک کنید تا دراز بکشد.</a:t>
            </a: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Tx/>
              <a:buAutoNum type="arabicParenR"/>
              <a:defRPr/>
            </a:pPr>
            <a:r>
              <a:rPr lang="fa-IR" sz="2400" dirty="0">
                <a:latin typeface="+mn-lt"/>
                <a:cs typeface="B Nazanin" pitchFamily="2" charset="-78"/>
              </a:rPr>
              <a:t>شستشوی محل گزیدگی با آب و صابون</a:t>
            </a: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Tx/>
              <a:buAutoNum type="arabicParenR"/>
              <a:defRPr/>
            </a:pPr>
            <a:r>
              <a:rPr lang="fa-IR" sz="2400" dirty="0">
                <a:latin typeface="+mn-lt"/>
                <a:cs typeface="B Nazanin" pitchFamily="2" charset="-78"/>
              </a:rPr>
              <a:t>استفاده از باند محدود کننده در 3سانتی متری بالای محل گزش</a:t>
            </a:r>
          </a:p>
        </p:txBody>
      </p:sp>
      <p:sp>
        <p:nvSpPr>
          <p:cNvPr id="8" name="Rectangle 7"/>
          <p:cNvSpPr/>
          <p:nvPr/>
        </p:nvSpPr>
        <p:spPr>
          <a:xfrm>
            <a:off x="2124075" y="4652963"/>
            <a:ext cx="4392613" cy="200025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a-IR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B Nazanin" pitchFamily="2" charset="-78"/>
              </a:rPr>
              <a:t>نیش حشرات:</a:t>
            </a: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Tx/>
              <a:buAutoNum type="arabicParenR"/>
              <a:defRPr/>
            </a:pPr>
            <a:r>
              <a:rPr lang="fa-IR" sz="2400" dirty="0">
                <a:latin typeface="+mn-lt"/>
                <a:cs typeface="B Nazanin" pitchFamily="2" charset="-78"/>
              </a:rPr>
              <a:t>بررسی </a:t>
            </a:r>
            <a:r>
              <a:rPr lang="en-US" sz="2400" dirty="0">
                <a:latin typeface="+mn-lt"/>
                <a:cs typeface="B Nazanin" pitchFamily="2" charset="-78"/>
              </a:rPr>
              <a:t>ABC</a:t>
            </a: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Tx/>
              <a:buAutoNum type="arabicParenR"/>
              <a:defRPr/>
            </a:pPr>
            <a:r>
              <a:rPr lang="fa-IR" sz="2400" dirty="0">
                <a:latin typeface="+mn-lt"/>
                <a:cs typeface="B Nazanin" pitchFamily="2" charset="-78"/>
              </a:rPr>
              <a:t>سرد نمودن محل با کیسه ی آب یخ</a:t>
            </a: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Tx/>
              <a:buAutoNum type="arabicParenR"/>
              <a:defRPr/>
            </a:pPr>
            <a:r>
              <a:rPr lang="fa-IR" sz="2400" dirty="0">
                <a:latin typeface="+mn-lt"/>
                <a:cs typeface="B Nazanin" pitchFamily="2" charset="-78"/>
              </a:rPr>
              <a:t>خارج کردن نیش حشره با انبرک نوک تیز</a:t>
            </a: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Tx/>
              <a:buAutoNum type="arabicParenR"/>
              <a:defRPr/>
            </a:pPr>
            <a:r>
              <a:rPr lang="fa-IR" sz="2400" dirty="0">
                <a:latin typeface="+mn-lt"/>
                <a:cs typeface="B Nazanin" pitchFamily="2" charset="-78"/>
              </a:rPr>
              <a:t>استفاده از پماد کالامین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23850" y="1916113"/>
            <a:ext cx="8551863" cy="126206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a-IR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B Nazanin" pitchFamily="2" charset="-78"/>
              </a:rPr>
              <a:t>عقرب گزیدگی:</a:t>
            </a: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Tx/>
              <a:buAutoNum type="arabicParenR"/>
              <a:defRPr/>
            </a:pPr>
            <a:r>
              <a:rPr lang="fa-IR" sz="2400" dirty="0">
                <a:latin typeface="+mn-lt"/>
                <a:cs typeface="B Nazanin" pitchFamily="2" charset="-78"/>
              </a:rPr>
              <a:t>خواباندن مصدوم به پشت و بستن 3سانتی متری بالای محل گزش با باند محدود کننده</a:t>
            </a: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Tx/>
              <a:buAutoNum type="arabicParenR"/>
              <a:defRPr/>
            </a:pPr>
            <a:r>
              <a:rPr lang="fa-IR" sz="2400" dirty="0">
                <a:latin typeface="+mn-lt"/>
                <a:cs typeface="B Nazanin" pitchFamily="2" charset="-78"/>
              </a:rPr>
              <a:t>سرد نمودن محل با کیسه ی آب یخ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Picture 3" descr="2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آسم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Flow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2.xml><?xml version="1.0" encoding="utf-8"?>
<a:themeOverride xmlns:a="http://schemas.openxmlformats.org/drawingml/2006/main">
  <a:clrScheme name="Flow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آسم</Template>
  <TotalTime>0</TotalTime>
  <Words>238</Words>
  <Application>Microsoft Office PowerPoint</Application>
  <PresentationFormat>On-screen Show (4:3)</PresentationFormat>
  <Paragraphs>34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8" baseType="lpstr">
      <vt:lpstr>Arial</vt:lpstr>
      <vt:lpstr>Majalla UI</vt:lpstr>
      <vt:lpstr>Calibri</vt:lpstr>
      <vt:lpstr>Traditional Arabic</vt:lpstr>
      <vt:lpstr>Constantia</vt:lpstr>
      <vt:lpstr>Wingdings 2</vt:lpstr>
      <vt:lpstr>B Nazanin</vt:lpstr>
      <vt:lpstr>Times New Roman</vt:lpstr>
      <vt:lpstr>B Homa</vt:lpstr>
      <vt:lpstr>آسم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Admin</dc:creator>
  <cp:lastModifiedBy>Admin</cp:lastModifiedBy>
  <cp:revision>1</cp:revision>
  <dcterms:created xsi:type="dcterms:W3CDTF">2014-04-15T03:59:22Z</dcterms:created>
  <dcterms:modified xsi:type="dcterms:W3CDTF">2014-04-15T04:00:18Z</dcterms:modified>
</cp:coreProperties>
</file>